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6"/>
  </p:notesMasterIdLst>
  <p:handoutMasterIdLst>
    <p:handoutMasterId r:id="rId17"/>
  </p:handoutMasterIdLst>
  <p:sldIdLst>
    <p:sldId id="256" r:id="rId5"/>
    <p:sldId id="776" r:id="rId6"/>
    <p:sldId id="862" r:id="rId7"/>
    <p:sldId id="856" r:id="rId8"/>
    <p:sldId id="859" r:id="rId9"/>
    <p:sldId id="850" r:id="rId10"/>
    <p:sldId id="851" r:id="rId11"/>
    <p:sldId id="863" r:id="rId12"/>
    <p:sldId id="864" r:id="rId13"/>
    <p:sldId id="865" r:id="rId14"/>
    <p:sldId id="784" r:id="rId15"/>
  </p:sldIdLst>
  <p:sldSz cx="9144000" cy="6858000" type="screen4x3"/>
  <p:notesSz cx="9928225" cy="6797675"/>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Rafferty" initials="SR" lastIdx="1" clrIdx="0">
    <p:extLst>
      <p:ext uri="{19B8F6BF-5375-455C-9EA6-DF929625EA0E}">
        <p15:presenceInfo xmlns:p15="http://schemas.microsoft.com/office/powerpoint/2012/main" userId="a04426156b3b4a38" providerId="Windows Live"/>
      </p:ext>
    </p:extLst>
  </p:cmAuthor>
  <p:cmAuthor id="2" name="HP-PC" initials="H" lastIdx="3" clrIdx="1">
    <p:extLst>
      <p:ext uri="{19B8F6BF-5375-455C-9EA6-DF929625EA0E}">
        <p15:presenceInfo xmlns:p15="http://schemas.microsoft.com/office/powerpoint/2012/main" userId="HP-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E0000"/>
    <a:srgbClr val="FDCFD2"/>
    <a:srgbClr val="B21212"/>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935" autoAdjust="0"/>
  </p:normalViewPr>
  <p:slideViewPr>
    <p:cSldViewPr>
      <p:cViewPr varScale="1">
        <p:scale>
          <a:sx n="79" d="100"/>
          <a:sy n="79" d="100"/>
        </p:scale>
        <p:origin x="1446" y="84"/>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13/07/2018</a:t>
            </a:fld>
            <a:endParaRPr lang="en-GB" dirty="0"/>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dirty="0"/>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7/13/2018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56456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87391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9132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00057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229023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40673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59197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219834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5195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175867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527519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image" Target="../media/image3.jpeg"/><Relationship Id="rId4" Type="http://schemas.openxmlformats.org/officeDocument/2006/relationships/slide" Target="../slides/sl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14" name="Round Same Side Corner Rectangle 13">
            <a:hlinkClick r:id="rId2" action="ppaction://hlinksldjump"/>
          </p:cNvPr>
          <p:cNvSpPr/>
          <p:nvPr userDrawn="1"/>
        </p:nvSpPr>
        <p:spPr>
          <a:xfrm>
            <a:off x="6732240" y="620688"/>
            <a:ext cx="115212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Assessment</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3" action="ppaction://hlinksldjump"/>
          </p:cNvPr>
          <p:cNvSpPr/>
          <p:nvPr userDrawn="1"/>
        </p:nvSpPr>
        <p:spPr>
          <a:xfrm>
            <a:off x="133019" y="620688"/>
            <a:ext cx="2566773"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P6 – Extension</a:t>
            </a:r>
            <a:r>
              <a:rPr lang="en-GB" sz="1200" b="1" baseline="0" dirty="0" smtClean="0">
                <a:latin typeface="Arial" panose="020B0604020202020204" pitchFamily="34" charset="0"/>
                <a:cs typeface="Arial" panose="020B0604020202020204" pitchFamily="34" charset="0"/>
              </a:rPr>
              <a:t> &amp; Enhancements</a:t>
            </a:r>
            <a:endParaRPr lang="en-GB" sz="12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2746627" y="620688"/>
            <a:ext cx="2268252" cy="357190"/>
          </a:xfrm>
          <a:prstGeom prst="round2SameRect">
            <a:avLst/>
          </a:prstGeom>
          <a:gradFill>
            <a:gsLst>
              <a:gs pos="0">
                <a:schemeClr val="accent2">
                  <a:lumMod val="50000"/>
                </a:schemeClr>
              </a:gs>
              <a:gs pos="50000">
                <a:schemeClr val="accent2">
                  <a:lumMod val="75000"/>
                </a:schemeClr>
              </a:gs>
              <a:gs pos="70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M3 </a:t>
            </a:r>
            <a:r>
              <a:rPr lang="en-GB" sz="1200" b="1" dirty="0" smtClean="0">
                <a:latin typeface="Arial" panose="020B0604020202020204" pitchFamily="34" charset="0"/>
                <a:cs typeface="Arial" panose="020B0604020202020204" pitchFamily="34" charset="0"/>
              </a:rPr>
              <a:t>– </a:t>
            </a:r>
            <a:r>
              <a:rPr lang="en-GB" sz="1200" b="1" dirty="0" smtClean="0">
                <a:latin typeface="Arial" panose="020B0604020202020204" pitchFamily="34" charset="0"/>
                <a:cs typeface="Arial" panose="020B0604020202020204" pitchFamily="34" charset="0"/>
              </a:rPr>
              <a:t>Enhancement</a:t>
            </a:r>
            <a:r>
              <a:rPr lang="en-GB" sz="1200" b="1" baseline="0" dirty="0" smtClean="0">
                <a:latin typeface="Arial" panose="020B0604020202020204" pitchFamily="34" charset="0"/>
                <a:cs typeface="Arial" panose="020B0604020202020204" pitchFamily="34" charset="0"/>
              </a:rPr>
              <a:t> Benefits</a:t>
            </a:r>
            <a:endParaRPr lang="en-GB" sz="1200" b="1"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35496" y="44624"/>
            <a:ext cx="7886110" cy="548680"/>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6376" y="-2406"/>
            <a:ext cx="1145845" cy="911126"/>
          </a:xfrm>
          <a:prstGeom prst="rect">
            <a:avLst/>
          </a:prstGeom>
        </p:spPr>
      </p:pic>
      <p:sp>
        <p:nvSpPr>
          <p:cNvPr id="8" name="Round Same Side Corner Rectangle 7">
            <a:hlinkClick r:id="rId6" action="ppaction://hlinksldjump"/>
          </p:cNvPr>
          <p:cNvSpPr/>
          <p:nvPr userDrawn="1"/>
        </p:nvSpPr>
        <p:spPr>
          <a:xfrm>
            <a:off x="5061714" y="620688"/>
            <a:ext cx="1623690" cy="357190"/>
          </a:xfrm>
          <a:prstGeom prst="round2SameRect">
            <a:avLst/>
          </a:prstGeom>
          <a:gradFill>
            <a:gsLst>
              <a:gs pos="0">
                <a:srgbClr val="002060"/>
              </a:gs>
              <a:gs pos="44000">
                <a:schemeClr val="accent1">
                  <a:lumMod val="75000"/>
                </a:schemeClr>
              </a:gs>
              <a:gs pos="70000">
                <a:schemeClr val="tx2">
                  <a:lumMod val="60000"/>
                  <a:lumOff val="40000"/>
                </a:schemeClr>
              </a:gs>
              <a:gs pos="100000">
                <a:schemeClr val="accent1">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D2 – Cross Platform</a:t>
            </a:r>
            <a:endParaRPr lang="en-GB" sz="12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133342" y="983578"/>
            <a:ext cx="8840139" cy="5757790"/>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5157192"/>
            <a:ext cx="892899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LO4 - Recommend Additional Features for Game Design</a:t>
            </a:r>
          </a:p>
        </p:txBody>
      </p:sp>
      <p:sp>
        <p:nvSpPr>
          <p:cNvPr id="7" name="Rectangle 6"/>
          <p:cNvSpPr/>
          <p:nvPr/>
        </p:nvSpPr>
        <p:spPr>
          <a:xfrm>
            <a:off x="251520" y="260648"/>
            <a:ext cx="8712968"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323528" y="332656"/>
            <a:ext cx="8496944" cy="1477328"/>
          </a:xfrm>
          <a:prstGeom prst="rect">
            <a:avLst/>
          </a:prstGeom>
          <a:noFill/>
        </p:spPr>
        <p:txBody>
          <a:bodyPr wrap="square" rtlCol="0">
            <a:spAutoFit/>
          </a:bodyPr>
          <a:lstStyle/>
          <a:p>
            <a:pPr algn="r"/>
            <a:r>
              <a:rPr lang="en-GB" sz="3000" b="1" dirty="0" smtClean="0"/>
              <a:t>OCR Level 02 – Cambridge Technical</a:t>
            </a:r>
            <a:endParaRPr lang="en-GB" sz="3000" b="1" dirty="0"/>
          </a:p>
          <a:p>
            <a:pPr algn="r"/>
            <a:r>
              <a:rPr lang="en-GB" sz="2800" dirty="0"/>
              <a:t> </a:t>
            </a:r>
            <a:r>
              <a:rPr lang="en-GB" sz="2800" b="1" dirty="0"/>
              <a:t>Unit </a:t>
            </a:r>
            <a:r>
              <a:rPr lang="en-GB" sz="2800" b="1" dirty="0" smtClean="0"/>
              <a:t>05 </a:t>
            </a:r>
            <a:r>
              <a:rPr lang="en-GB" sz="2800" b="1" dirty="0"/>
              <a:t>– Creating </a:t>
            </a:r>
            <a:r>
              <a:rPr lang="en-GB" sz="2800" b="1" dirty="0" smtClean="0"/>
              <a:t>Business Solutions</a:t>
            </a:r>
            <a:endParaRPr lang="en-GB" sz="2800" b="1" dirty="0"/>
          </a:p>
          <a:p>
            <a:pPr algn="r"/>
            <a:r>
              <a:rPr lang="en-GB" sz="3200" b="1" dirty="0" smtClean="0">
                <a:solidFill>
                  <a:schemeClr val="tx1">
                    <a:lumMod val="50000"/>
                    <a:lumOff val="50000"/>
                  </a:schemeClr>
                </a:solidFill>
              </a:rPr>
              <a:t>2016 Specification </a:t>
            </a:r>
            <a:r>
              <a:rPr lang="en-GB" sz="3200" b="1" dirty="0">
                <a:solidFill>
                  <a:schemeClr val="tx1">
                    <a:lumMod val="50000"/>
                    <a:lumOff val="50000"/>
                  </a:schemeClr>
                </a:solidFill>
              </a:rPr>
              <a:t>- L/615/1355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83" y="309942"/>
            <a:ext cx="1665629" cy="1599701"/>
          </a:xfrm>
          <a:prstGeom prst="rect">
            <a:avLst/>
          </a:prstGeom>
        </p:spPr>
      </p:pic>
      <p:pic>
        <p:nvPicPr>
          <p:cNvPr id="1026" name="Picture 2" descr="Image result for dl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28896" y="2060848"/>
            <a:ext cx="7135592" cy="3011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624737" cy="5755422"/>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600" dirty="0" smtClean="0"/>
              <a:t>Sooner or later the game, after release, gets released on additional formats, platforms, those studied in LO1. For D2 you need to create a report of how and the issues involved in cross platform transition.</a:t>
            </a:r>
          </a:p>
          <a:p>
            <a:pPr marL="355600" indent="-355600">
              <a:buClr>
                <a:srgbClr val="C00000"/>
              </a:buClr>
              <a:buSzPct val="68000"/>
              <a:buFont typeface="Arial" panose="020B0604020202020204" pitchFamily="34" charset="0"/>
              <a:buChar char="►"/>
              <a:tabLst>
                <a:tab pos="722313" algn="l"/>
              </a:tabLst>
            </a:pPr>
            <a:r>
              <a:rPr lang="en-US" sz="1600" dirty="0" smtClean="0"/>
              <a:t>For example, my game might be transferred to Android on a Tablet but the quality of the graphics would have to be reduced otherwise there would be serious speed issues, especially on older tablets. The variety of levels (Platform, then Racing, then puzzle etc.) might need stripping back due to memory issues. The code for the game will have been written in OC language (C++) and would need to be rewritten in Android language or the game engine would need to resave it in android format and retesting would have to take place and bug fixing.</a:t>
            </a:r>
          </a:p>
          <a:p>
            <a:pPr>
              <a:buClr>
                <a:srgbClr val="C00000"/>
              </a:buClr>
              <a:buSzPct val="68000"/>
              <a:tabLst>
                <a:tab pos="722313" algn="l"/>
              </a:tabLst>
            </a:pPr>
            <a:r>
              <a:rPr lang="en-US" sz="1600" b="1" dirty="0" smtClean="0">
                <a:solidFill>
                  <a:srgbClr val="FF0000"/>
                </a:solidFill>
              </a:rPr>
              <a:t>D2.1 – Task 04 –</a:t>
            </a:r>
            <a:r>
              <a:rPr lang="en-US" sz="1600" dirty="0" smtClean="0">
                <a:solidFill>
                  <a:srgbClr val="FF0000"/>
                </a:solidFill>
              </a:rPr>
              <a:t> In a presentation, podcast or report, justify </a:t>
            </a:r>
            <a:r>
              <a:rPr lang="en-US" sz="1600" dirty="0">
                <a:solidFill>
                  <a:srgbClr val="FF0000"/>
                </a:solidFill>
              </a:rPr>
              <a:t>how the game design could be supported on </a:t>
            </a:r>
            <a:r>
              <a:rPr lang="en-US" sz="1600" dirty="0" smtClean="0">
                <a:solidFill>
                  <a:srgbClr val="FF0000"/>
                </a:solidFill>
              </a:rPr>
              <a:t>multi-platforms.</a:t>
            </a:r>
          </a:p>
          <a:p>
            <a:pPr marL="355600" indent="-355600">
              <a:buClr>
                <a:srgbClr val="C00000"/>
              </a:buClr>
              <a:buSzPct val="68000"/>
              <a:buFont typeface="Arial" panose="020B0604020202020204" pitchFamily="34" charset="0"/>
              <a:buChar char="►"/>
              <a:tabLst>
                <a:tab pos="722313" algn="l"/>
              </a:tabLst>
            </a:pPr>
            <a:r>
              <a:rPr lang="en-US" sz="1600" dirty="0" smtClean="0"/>
              <a:t>For this task you need to consider the following:</a:t>
            </a:r>
          </a:p>
          <a:p>
            <a:pPr marL="719138" lvl="1" indent="-355600">
              <a:buClr>
                <a:srgbClr val="C00000"/>
              </a:buClr>
              <a:buSzPct val="68000"/>
              <a:buFont typeface="Arial" panose="020B0604020202020204" pitchFamily="34" charset="0"/>
              <a:buChar char="►"/>
            </a:pPr>
            <a:r>
              <a:rPr lang="en-US" sz="1600" dirty="0" smtClean="0"/>
              <a:t>The hardware requirements </a:t>
            </a:r>
            <a:r>
              <a:rPr lang="en-US" sz="1600" dirty="0"/>
              <a:t>of different devices </a:t>
            </a:r>
            <a:endParaRPr lang="en-US" sz="1600" dirty="0" smtClean="0"/>
          </a:p>
          <a:p>
            <a:pPr marL="719138" lvl="1" indent="-355600">
              <a:buClr>
                <a:srgbClr val="C00000"/>
              </a:buClr>
              <a:buSzPct val="68000"/>
              <a:buFont typeface="Arial" panose="020B0604020202020204" pitchFamily="34" charset="0"/>
              <a:buChar char="►"/>
            </a:pPr>
            <a:r>
              <a:rPr lang="en-US" sz="1600" dirty="0" smtClean="0"/>
              <a:t>How the game might be adapted for different Operating Systems (OSX compliance or Android)</a:t>
            </a:r>
          </a:p>
          <a:p>
            <a:pPr marL="719138" lvl="1" indent="-355600">
              <a:buClr>
                <a:srgbClr val="C00000"/>
              </a:buClr>
              <a:buSzPct val="68000"/>
              <a:buFont typeface="Arial" panose="020B0604020202020204" pitchFamily="34" charset="0"/>
              <a:buChar char="►"/>
            </a:pPr>
            <a:r>
              <a:rPr lang="en-US" sz="1600" dirty="0" smtClean="0"/>
              <a:t>What would have to be sacrificed.</a:t>
            </a:r>
          </a:p>
          <a:p>
            <a:pPr marL="719138" lvl="1" indent="-355600">
              <a:buClr>
                <a:srgbClr val="C00000"/>
              </a:buClr>
              <a:buSzPct val="68000"/>
              <a:buFont typeface="Arial" panose="020B0604020202020204" pitchFamily="34" charset="0"/>
              <a:buChar char="►"/>
            </a:pPr>
            <a:r>
              <a:rPr lang="en-US" sz="1600" dirty="0" smtClean="0"/>
              <a:t>How would the game be adapted.</a:t>
            </a:r>
          </a:p>
          <a:p>
            <a:pPr marL="719138" lvl="1" indent="-355600">
              <a:buClr>
                <a:srgbClr val="C00000"/>
              </a:buClr>
              <a:buSzPct val="68000"/>
              <a:buFont typeface="Arial" panose="020B0604020202020204" pitchFamily="34" charset="0"/>
              <a:buChar char="►"/>
            </a:pPr>
            <a:r>
              <a:rPr lang="en-US" sz="1600" dirty="0" smtClean="0"/>
              <a:t>How would the controls change.</a:t>
            </a:r>
          </a:p>
          <a:p>
            <a:pPr marL="719138" lvl="1" indent="-355600">
              <a:buClr>
                <a:srgbClr val="C00000"/>
              </a:buClr>
              <a:buSzPct val="68000"/>
              <a:buFont typeface="Arial" panose="020B0604020202020204" pitchFamily="34" charset="0"/>
              <a:buChar char="►"/>
            </a:pPr>
            <a:r>
              <a:rPr lang="en-US" sz="1600" dirty="0" smtClean="0"/>
              <a:t>Comparison evidence form another game that has made the leap to other devices.</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D2.1 </a:t>
            </a:r>
            <a:r>
              <a:rPr lang="en-GB" sz="3600" dirty="0" smtClean="0"/>
              <a:t>– </a:t>
            </a:r>
            <a:r>
              <a:rPr lang="en-GB" sz="3600" dirty="0" smtClean="0"/>
              <a:t>Cross Platform Versions</a:t>
            </a:r>
            <a:endParaRPr lang="en-GB" sz="3200" dirty="0" smtClean="0"/>
          </a:p>
        </p:txBody>
      </p:sp>
      <p:pic>
        <p:nvPicPr>
          <p:cNvPr id="3076" name="Picture 4" descr="Image result for fortnite p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075957"/>
            <a:ext cx="2117031" cy="1190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70738" y="2001712"/>
            <a:ext cx="505267" cy="369332"/>
          </a:xfrm>
          <a:prstGeom prst="rect">
            <a:avLst/>
          </a:prstGeom>
          <a:solidFill>
            <a:srgbClr val="FFFF00">
              <a:alpha val="63137"/>
            </a:srgbClr>
          </a:solidFill>
        </p:spPr>
        <p:txBody>
          <a:bodyPr wrap="none" rtlCol="0">
            <a:spAutoFit/>
          </a:bodyPr>
          <a:lstStyle/>
          <a:p>
            <a:r>
              <a:rPr lang="en-GB" b="1" dirty="0" smtClean="0"/>
              <a:t>PC</a:t>
            </a:r>
            <a:endParaRPr lang="en-GB" b="1" dirty="0"/>
          </a:p>
        </p:txBody>
      </p:sp>
      <p:pic>
        <p:nvPicPr>
          <p:cNvPr id="3078" name="Picture 6" descr="Image result for fortnite x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541247"/>
            <a:ext cx="2088564" cy="11757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ortnite table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04248" y="3933056"/>
            <a:ext cx="2088564" cy="131577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ortnite ipho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804248" y="5472839"/>
            <a:ext cx="2088564" cy="10525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01434" y="3517904"/>
            <a:ext cx="774571" cy="369332"/>
          </a:xfrm>
          <a:prstGeom prst="rect">
            <a:avLst/>
          </a:prstGeom>
          <a:solidFill>
            <a:srgbClr val="FFFF00">
              <a:alpha val="63137"/>
            </a:srgbClr>
          </a:solidFill>
        </p:spPr>
        <p:txBody>
          <a:bodyPr wrap="none" rtlCol="0">
            <a:spAutoFit/>
          </a:bodyPr>
          <a:lstStyle/>
          <a:p>
            <a:r>
              <a:rPr lang="en-GB" b="1" dirty="0" smtClean="0"/>
              <a:t>XBox</a:t>
            </a:r>
            <a:endParaRPr lang="en-GB" b="1" dirty="0"/>
          </a:p>
        </p:txBody>
      </p:sp>
      <p:sp>
        <p:nvSpPr>
          <p:cNvPr id="11" name="TextBox 10"/>
          <p:cNvSpPr txBox="1"/>
          <p:nvPr/>
        </p:nvSpPr>
        <p:spPr>
          <a:xfrm>
            <a:off x="8026584" y="5049704"/>
            <a:ext cx="847220" cy="369332"/>
          </a:xfrm>
          <a:prstGeom prst="rect">
            <a:avLst/>
          </a:prstGeom>
          <a:solidFill>
            <a:srgbClr val="FFFF00">
              <a:alpha val="63137"/>
            </a:srgbClr>
          </a:solidFill>
        </p:spPr>
        <p:txBody>
          <a:bodyPr wrap="none" rtlCol="0">
            <a:spAutoFit/>
          </a:bodyPr>
          <a:lstStyle/>
          <a:p>
            <a:r>
              <a:rPr lang="en-GB" b="1" dirty="0" smtClean="0"/>
              <a:t>Tablet</a:t>
            </a:r>
            <a:endParaRPr lang="en-GB" b="1" dirty="0"/>
          </a:p>
        </p:txBody>
      </p:sp>
      <p:sp>
        <p:nvSpPr>
          <p:cNvPr id="12" name="TextBox 11"/>
          <p:cNvSpPr txBox="1"/>
          <p:nvPr/>
        </p:nvSpPr>
        <p:spPr>
          <a:xfrm>
            <a:off x="7981428" y="6294222"/>
            <a:ext cx="889987" cy="369332"/>
          </a:xfrm>
          <a:prstGeom prst="rect">
            <a:avLst/>
          </a:prstGeom>
          <a:solidFill>
            <a:srgbClr val="FFFF00">
              <a:alpha val="63137"/>
            </a:srgbClr>
          </a:solidFill>
        </p:spPr>
        <p:txBody>
          <a:bodyPr wrap="none" rtlCol="0">
            <a:spAutoFit/>
          </a:bodyPr>
          <a:lstStyle/>
          <a:p>
            <a:r>
              <a:rPr lang="en-GB" b="1" dirty="0" smtClean="0"/>
              <a:t>Phone</a:t>
            </a:r>
            <a:endParaRPr lang="en-GB" b="1" dirty="0"/>
          </a:p>
        </p:txBody>
      </p:sp>
    </p:spTree>
    <p:extLst>
      <p:ext uri="{BB962C8B-B14F-4D97-AF65-F5344CB8AC3E}">
        <p14:creationId xmlns:p14="http://schemas.microsoft.com/office/powerpoint/2010/main" val="236971507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7428" y="1052736"/>
            <a:ext cx="8729042" cy="5866221"/>
          </a:xfrm>
          <a:prstGeom prst="rect">
            <a:avLst/>
          </a:prstGeom>
        </p:spPr>
        <p:txBody>
          <a:bodyPr wrap="square">
            <a:spAutoFit/>
          </a:bodyPr>
          <a:lstStyle/>
          <a:p>
            <a:pPr>
              <a:buClr>
                <a:srgbClr val="C00000"/>
              </a:buClr>
              <a:buSzPct val="68000"/>
              <a:tabLst>
                <a:tab pos="722313" algn="l"/>
              </a:tabLst>
            </a:pPr>
            <a:r>
              <a:rPr lang="en-GB" sz="2620" b="1" dirty="0">
                <a:solidFill>
                  <a:srgbClr val="FF0000"/>
                </a:solidFill>
              </a:rPr>
              <a:t>P6.1 – Task 01 -</a:t>
            </a:r>
            <a:r>
              <a:rPr lang="en-GB" sz="2620" dirty="0">
                <a:solidFill>
                  <a:srgbClr val="FF0000"/>
                </a:solidFill>
              </a:rPr>
              <a:t> For your game describe and recommend several possible extension content that would add to your game and explain in what form these would take.</a:t>
            </a:r>
          </a:p>
          <a:p>
            <a:pPr>
              <a:buClr>
                <a:srgbClr val="C00000"/>
              </a:buClr>
              <a:buSzPct val="68000"/>
              <a:tabLst>
                <a:tab pos="722313" algn="l"/>
              </a:tabLst>
            </a:pPr>
            <a:r>
              <a:rPr lang="en-GB" sz="2620" b="1" dirty="0" smtClean="0">
                <a:solidFill>
                  <a:srgbClr val="FF0000"/>
                </a:solidFill>
              </a:rPr>
              <a:t>P6.1 </a:t>
            </a:r>
            <a:r>
              <a:rPr lang="en-GB" sz="2620" b="1" dirty="0">
                <a:solidFill>
                  <a:srgbClr val="FF0000"/>
                </a:solidFill>
              </a:rPr>
              <a:t>– Task 02 -</a:t>
            </a:r>
            <a:r>
              <a:rPr lang="en-GB" sz="2620" dirty="0">
                <a:solidFill>
                  <a:srgbClr val="FF0000"/>
                </a:solidFill>
              </a:rPr>
              <a:t> For your game describe and recommend several possible enhanced features that would add to your game and explain in what form these would take.</a:t>
            </a:r>
          </a:p>
          <a:p>
            <a:pPr>
              <a:buClr>
                <a:srgbClr val="C00000"/>
              </a:buClr>
              <a:buSzPct val="68000"/>
              <a:tabLst>
                <a:tab pos="722313" algn="l"/>
              </a:tabLst>
            </a:pPr>
            <a:r>
              <a:rPr lang="en-US" sz="2620" b="1" dirty="0" smtClean="0">
                <a:solidFill>
                  <a:srgbClr val="FF0000"/>
                </a:solidFill>
              </a:rPr>
              <a:t>M3.1 </a:t>
            </a:r>
            <a:r>
              <a:rPr lang="en-US" sz="2620" b="1" dirty="0">
                <a:solidFill>
                  <a:srgbClr val="FF0000"/>
                </a:solidFill>
              </a:rPr>
              <a:t>– Task 03 - </a:t>
            </a:r>
            <a:r>
              <a:rPr lang="en-US" sz="2620" dirty="0">
                <a:solidFill>
                  <a:srgbClr val="FF0000"/>
                </a:solidFill>
              </a:rPr>
              <a:t>In your report describe in detail how the additional features would enhance the original game design</a:t>
            </a:r>
          </a:p>
          <a:p>
            <a:pPr>
              <a:buClr>
                <a:srgbClr val="C00000"/>
              </a:buClr>
              <a:buSzPct val="68000"/>
              <a:tabLst>
                <a:tab pos="722313" algn="l"/>
              </a:tabLst>
            </a:pPr>
            <a:r>
              <a:rPr lang="en-US" sz="2620" b="1" dirty="0" smtClean="0">
                <a:solidFill>
                  <a:srgbClr val="FF0000"/>
                </a:solidFill>
              </a:rPr>
              <a:t>D2.1 </a:t>
            </a:r>
            <a:r>
              <a:rPr lang="en-US" sz="2620" b="1" dirty="0">
                <a:solidFill>
                  <a:srgbClr val="FF0000"/>
                </a:solidFill>
              </a:rPr>
              <a:t>– Task 04 –</a:t>
            </a:r>
            <a:r>
              <a:rPr lang="en-US" sz="2620" dirty="0">
                <a:solidFill>
                  <a:srgbClr val="FF0000"/>
                </a:solidFill>
              </a:rPr>
              <a:t> In a presentation, podcast or report, justify how the game design could be supported on multi-platforms</a:t>
            </a:r>
            <a:r>
              <a:rPr lang="en-US" sz="2620" dirty="0" smtClean="0">
                <a:solidFill>
                  <a:srgbClr val="FF0000"/>
                </a:solidFill>
              </a:rPr>
              <a:t>.</a:t>
            </a:r>
            <a:endParaRPr lang="en-US" sz="2620" dirty="0">
              <a:solidFill>
                <a:srgbClr val="FF0000"/>
              </a:solidFill>
            </a:endParaRPr>
          </a:p>
        </p:txBody>
      </p:sp>
      <p:sp>
        <p:nvSpPr>
          <p:cNvPr id="14" name="Title 2"/>
          <p:cNvSpPr>
            <a:spLocks noGrp="1"/>
          </p:cNvSpPr>
          <p:nvPr>
            <p:ph type="title"/>
          </p:nvPr>
        </p:nvSpPr>
        <p:spPr>
          <a:xfrm>
            <a:off x="35496" y="44624"/>
            <a:ext cx="7992888" cy="548680"/>
          </a:xfrm>
        </p:spPr>
        <p:txBody>
          <a:bodyPr>
            <a:noAutofit/>
          </a:bodyPr>
          <a:lstStyle/>
          <a:p>
            <a:pPr>
              <a:buClr>
                <a:srgbClr val="C00000"/>
              </a:buClr>
            </a:pPr>
            <a:r>
              <a:rPr lang="en-IE" sz="4000" dirty="0" smtClean="0"/>
              <a:t>LO4 </a:t>
            </a:r>
            <a:r>
              <a:rPr lang="en-IE" sz="4000" dirty="0" smtClean="0"/>
              <a:t>– Assessment Criteria</a:t>
            </a:r>
            <a:endParaRPr lang="en-GB" sz="4000" dirty="0"/>
          </a:p>
        </p:txBody>
      </p:sp>
    </p:spTree>
    <p:extLst>
      <p:ext uri="{BB962C8B-B14F-4D97-AF65-F5344CB8AC3E}">
        <p14:creationId xmlns:p14="http://schemas.microsoft.com/office/powerpoint/2010/main" val="279414012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704856" cy="692696"/>
          </a:xfrm>
        </p:spPr>
        <p:txBody>
          <a:bodyPr>
            <a:noAutofit/>
          </a:bodyPr>
          <a:lstStyle/>
          <a:p>
            <a:r>
              <a:rPr lang="en-GB" sz="4000" dirty="0" smtClean="0"/>
              <a:t>Assessment Criteria</a:t>
            </a:r>
            <a:endParaRPr lang="en-GB" sz="39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810126488"/>
              </p:ext>
            </p:extLst>
          </p:nvPr>
        </p:nvGraphicFramePr>
        <p:xfrm>
          <a:off x="251520" y="1052736"/>
          <a:ext cx="8640960" cy="5379720"/>
        </p:xfrm>
        <a:graphic>
          <a:graphicData uri="http://schemas.openxmlformats.org/drawingml/2006/table">
            <a:tbl>
              <a:tblPr firstRow="1" bandRow="1">
                <a:tableStyleId>{B301B821-A1FF-4177-AEE7-76D212191A09}</a:tableStyleId>
              </a:tblPr>
              <a:tblGrid>
                <a:gridCol w="1887941"/>
                <a:gridCol w="2504547"/>
                <a:gridCol w="2016224"/>
                <a:gridCol w="2232248"/>
              </a:tblGrid>
              <a:tr h="202312">
                <a:tc>
                  <a:txBody>
                    <a:bodyPr/>
                    <a:lstStyle/>
                    <a:p>
                      <a:pPr algn="ctr"/>
                      <a:r>
                        <a:rPr lang="en-GB" sz="1350" dirty="0" smtClean="0">
                          <a:latin typeface="Arial" panose="020B0604020202020204" pitchFamily="34" charset="0"/>
                          <a:cs typeface="Arial" panose="020B0604020202020204" pitchFamily="34" charset="0"/>
                        </a:rPr>
                        <a:t>The Learner will</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Pass</a:t>
                      </a:r>
                    </a:p>
                    <a:p>
                      <a:pPr algn="l"/>
                      <a:r>
                        <a:rPr lang="en-US" sz="1350" dirty="0" smtClean="0">
                          <a:latin typeface="Arial" panose="020B0604020202020204" pitchFamily="34" charset="0"/>
                          <a:cs typeface="Arial" panose="020B0604020202020204" pitchFamily="34" charset="0"/>
                        </a:rPr>
                        <a:t>The assessment criteria are the pass</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requirements for</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this unit.</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can:</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Merit</a:t>
                      </a:r>
                    </a:p>
                    <a:p>
                      <a:pPr algn="l"/>
                      <a:r>
                        <a:rPr lang="en-US" sz="1350" dirty="0" smtClean="0">
                          <a:latin typeface="Arial" panose="020B0604020202020204" pitchFamily="34" charset="0"/>
                          <a:cs typeface="Arial" panose="020B0604020202020204" pitchFamily="34" charset="0"/>
                        </a:rPr>
                        <a:t>To achieve a merit the</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evidence must show that, in</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addition to the pass criteria,</a:t>
                      </a:r>
                      <a:r>
                        <a:rPr lang="en-US" sz="1350" baseline="0" dirty="0" smtClean="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50" dirty="0" smtClean="0">
                          <a:latin typeface="Arial" panose="020B0604020202020204" pitchFamily="34" charset="0"/>
                          <a:cs typeface="Arial" panose="020B0604020202020204" pitchFamily="34" charset="0"/>
                        </a:rPr>
                        <a:t>Distinction</a:t>
                      </a:r>
                    </a:p>
                    <a:p>
                      <a:pPr algn="l"/>
                      <a:r>
                        <a:rPr lang="en-US" sz="1350" dirty="0" smtClean="0">
                          <a:latin typeface="Arial" panose="020B0604020202020204" pitchFamily="34" charset="0"/>
                          <a:cs typeface="Arial" panose="020B0604020202020204" pitchFamily="34" charset="0"/>
                        </a:rPr>
                        <a:t>To achieve a distinction the evidence must show that, in addition to the pass and merit criteria, the learner is able to:</a:t>
                      </a:r>
                      <a:endParaRPr lang="en-GB" sz="13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94">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1. Know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P1: Describe the fundamentals of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2. Be able to generate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P2: Outline the game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M1: Justify how the concept meets the purpose and features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P3: Present the game concept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stakeholders to obtain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304800">
                <a:tc vMerge="1">
                  <a:txBody>
                    <a:bodyPr/>
                    <a:lstStyle/>
                    <a:p>
                      <a:endParaRPr lang="en-GB"/>
                    </a:p>
                  </a:txBody>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P4: Produce the design for the game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concept based on feedback</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c vMerge="1">
                  <a:txBody>
                    <a:bodyPr/>
                    <a:lstStyle/>
                    <a:p>
                      <a:endParaRPr kumimoji="0" lang="en-US" sz="120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tc>
              </a:tr>
              <a:tr h="435808">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3. Be able to create games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from 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P5: Create the game</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M2: Test the functionality of the game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D1: Evaluate the game against the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design specification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4. Be able to recommend</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additional features for</a:t>
                      </a:r>
                    </a:p>
                    <a:p>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P6: Recommend additional features to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improve 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M3: Consider how the additional features would enhance the original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game design</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rPr>
                        <a:t>D2: Justify how the game design could </a:t>
                      </a:r>
                      <a:r>
                        <a:rPr kumimoji="0" lang="en-GB" sz="1350" b="0" i="0" u="none" strike="noStrike" kern="1200" baseline="0" dirty="0" smtClean="0">
                          <a:solidFill>
                            <a:schemeClr val="dk1"/>
                          </a:solidFill>
                          <a:latin typeface="Arial" panose="020B0604020202020204" pitchFamily="34" charset="0"/>
                          <a:ea typeface="+mn-ea"/>
                          <a:cs typeface="Arial" panose="020B0604020202020204" pitchFamily="34" charset="0"/>
                        </a:rPr>
                        <a:t>be supported on multi-platforms</a:t>
                      </a:r>
                      <a:endParaRPr kumimoji="0" lang="en-US" sz="1350" b="0" i="0" u="none" strike="noStrike" kern="1200" baseline="0" dirty="0" smtClean="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08153980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0"/>
            <a:ext cx="7704856" cy="620688"/>
          </a:xfrm>
        </p:spPr>
        <p:txBody>
          <a:bodyPr>
            <a:noAutofit/>
          </a:bodyPr>
          <a:lstStyle/>
          <a:p>
            <a:r>
              <a:rPr lang="en-GB" sz="4800" dirty="0" smtClean="0"/>
              <a:t>LO4 – Learning Outcome</a:t>
            </a:r>
            <a:endParaRPr lang="en-GB" b="1" dirty="0" smtClean="0"/>
          </a:p>
        </p:txBody>
      </p:sp>
      <p:sp>
        <p:nvSpPr>
          <p:cNvPr id="2" name="Rectangle 1"/>
          <p:cNvSpPr/>
          <p:nvPr/>
        </p:nvSpPr>
        <p:spPr>
          <a:xfrm>
            <a:off x="179512" y="1052736"/>
            <a:ext cx="8654642" cy="1754326"/>
          </a:xfrm>
          <a:prstGeom prst="rect">
            <a:avLst/>
          </a:prstGeom>
        </p:spPr>
        <p:txBody>
          <a:bodyPr wrap="square">
            <a:spAutoFit/>
          </a:bodyPr>
          <a:lstStyle/>
          <a:p>
            <a:r>
              <a:rPr lang="en-US" b="1" dirty="0"/>
              <a:t>Learning Outcome 4: </a:t>
            </a:r>
            <a:r>
              <a:rPr lang="en-US" dirty="0"/>
              <a:t>Be able to recommend additional features for game designs </a:t>
            </a:r>
          </a:p>
          <a:p>
            <a:r>
              <a:rPr lang="en-US" dirty="0"/>
              <a:t>The stakeholders are very interested in your game design and would like you to provide them with information relating to additional features and multi-platform opportunities. </a:t>
            </a:r>
          </a:p>
          <a:p>
            <a:r>
              <a:rPr lang="en-US" dirty="0"/>
              <a:t>Your task is to: present to stakeholders how your game could be further enhanced by recommending additional features. </a:t>
            </a:r>
            <a:endParaRPr 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4104686966"/>
              </p:ext>
            </p:extLst>
          </p:nvPr>
        </p:nvGraphicFramePr>
        <p:xfrm>
          <a:off x="251520" y="2929592"/>
          <a:ext cx="8582634" cy="3667760"/>
        </p:xfrm>
        <a:graphic>
          <a:graphicData uri="http://schemas.openxmlformats.org/drawingml/2006/table">
            <a:tbl>
              <a:tblPr firstRow="1" bandRow="1">
                <a:tableStyleId>{5C22544A-7EE6-4342-B048-85BDC9FD1C3A}</a:tableStyleId>
              </a:tblPr>
              <a:tblGrid>
                <a:gridCol w="2448272"/>
                <a:gridCol w="3240360"/>
                <a:gridCol w="2894002"/>
              </a:tblGrid>
              <a:tr h="370840">
                <a:tc>
                  <a:txBody>
                    <a:bodyPr/>
                    <a:lstStyle/>
                    <a:p>
                      <a:r>
                        <a:rPr lang="en-GB" dirty="0" smtClean="0">
                          <a:latin typeface="Arial" panose="020B0604020202020204" pitchFamily="34" charset="0"/>
                          <a:cs typeface="Arial" panose="020B0604020202020204" pitchFamily="34" charset="0"/>
                        </a:rPr>
                        <a:t>Pass</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panose="020B0604020202020204" pitchFamily="34" charset="0"/>
                          <a:cs typeface="Arial" panose="020B0604020202020204" pitchFamily="34" charset="0"/>
                        </a:rPr>
                        <a:t>Merit</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panose="020B0604020202020204" pitchFamily="34" charset="0"/>
                          <a:cs typeface="Arial" panose="020B0604020202020204" pitchFamily="34" charset="0"/>
                        </a:rPr>
                        <a:t>Distinction</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P6: Recommend additional features to improve game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anose="020B0604020202020204" pitchFamily="34" charset="0"/>
                          <a:cs typeface="Arial" panose="020B0604020202020204" pitchFamily="34" charset="0"/>
                        </a:rPr>
                        <a:t>M3: Consider how the additional features would enhance the original game design</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anose="020B0604020202020204" pitchFamily="34" charset="0"/>
                          <a:cs typeface="Arial" panose="020B0604020202020204" pitchFamily="34" charset="0"/>
                        </a:rPr>
                        <a:t>D2: Justify how the game design could be supported on multi-platform</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r>
                        <a:rPr lang="en-GB" b="1" dirty="0" smtClean="0">
                          <a:latin typeface="Arial" panose="020B0604020202020204" pitchFamily="34" charset="0"/>
                          <a:cs typeface="Arial" panose="020B0604020202020204" pitchFamily="34" charset="0"/>
                        </a:rPr>
                        <a:t>Evidence</a:t>
                      </a:r>
                      <a:endParaRPr lang="en-GB"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370840">
                <a:tc gridSpan="3">
                  <a:txBody>
                    <a:bodyPr/>
                    <a:lstStyle/>
                    <a:p>
                      <a:r>
                        <a:rPr kumimoji="0" lang="en-GB" sz="1800" b="1" i="0" u="none" strike="noStrike" kern="1200" baseline="0" dirty="0" smtClean="0">
                          <a:solidFill>
                            <a:schemeClr val="dk1"/>
                          </a:solidFill>
                          <a:latin typeface="Arial" panose="020B0604020202020204" pitchFamily="34" charset="0"/>
                          <a:ea typeface="+mn-ea"/>
                          <a:cs typeface="Arial" panose="020B0604020202020204" pitchFamily="34" charset="0"/>
                        </a:rPr>
                        <a:t>Report, podcast, or presentation. </a:t>
                      </a:r>
                      <a:endParaRPr kumimoji="0" lang="en-GB"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r>
                        <a:rPr kumimoji="0" lang="en-GB" sz="1800" b="0" i="0" u="none" strike="noStrike" kern="1200" baseline="0" dirty="0" smtClean="0">
                          <a:solidFill>
                            <a:schemeClr val="dk1"/>
                          </a:solidFill>
                          <a:latin typeface="Arial" panose="020B0604020202020204" pitchFamily="34" charset="0"/>
                          <a:ea typeface="+mn-ea"/>
                          <a:cs typeface="Arial" panose="020B0604020202020204" pitchFamily="34" charset="0"/>
                        </a:rPr>
                        <a:t>This must include: </a:t>
                      </a:r>
                    </a:p>
                    <a:p>
                      <a:pPr marL="285750" indent="-285750">
                        <a:buFont typeface="Wingdings" panose="05000000000000000000" pitchFamily="2" charset="2"/>
                        <a:buChar cha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additional features to enhance the game design. </a:t>
                      </a:r>
                    </a:p>
                    <a:p>
                      <a:pPr marL="285750" indent="-285750">
                        <a:buFont typeface="Wingdings" panose="05000000000000000000" pitchFamily="2" charset="2"/>
                        <a:buChar cha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how these additional features are beneficial to both the game and the player </a:t>
                      </a:r>
                    </a:p>
                    <a:p>
                      <a:pPr marL="285750" indent="-285750">
                        <a:buFont typeface="Wingdings" panose="05000000000000000000" pitchFamily="2" charset="2"/>
                        <a:buChar char="§"/>
                      </a:pPr>
                      <a:r>
                        <a:rPr kumimoji="0"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how the game design could be supported on different platforms. This could include the requirements of different devices or operating 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bl>
          </a:graphicData>
        </a:graphic>
      </p:graphicFrame>
    </p:spTree>
    <p:extLst>
      <p:ext uri="{BB962C8B-B14F-4D97-AF65-F5344CB8AC3E}">
        <p14:creationId xmlns:p14="http://schemas.microsoft.com/office/powerpoint/2010/main" val="355767483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02088"/>
            <a:ext cx="8712968" cy="5564600"/>
          </a:xfrm>
          <a:prstGeom prst="rect">
            <a:avLst/>
          </a:prstGeom>
        </p:spPr>
        <p:txBody>
          <a:bodyPr wrap="square">
            <a:spAutoFit/>
          </a:bodyPr>
          <a:lstStyle/>
          <a:p>
            <a:pPr marL="812800" indent="-812800"/>
            <a:r>
              <a:rPr lang="en-US" sz="2540" b="1" dirty="0" smtClean="0"/>
              <a:t>P6</a:t>
            </a:r>
            <a:r>
              <a:rPr lang="en-US" sz="2540" dirty="0" smtClean="0"/>
              <a:t> - 	Learners </a:t>
            </a:r>
            <a:r>
              <a:rPr lang="en-US" sz="2540" dirty="0"/>
              <a:t>are required to recommend additional features that will improve the game design. The evidence could be in the form of a report, </a:t>
            </a:r>
            <a:r>
              <a:rPr lang="en-US" sz="2540" dirty="0" smtClean="0"/>
              <a:t>podcast, presentation</a:t>
            </a:r>
            <a:r>
              <a:rPr lang="en-US" sz="2540" dirty="0"/>
              <a:t>, design documentation.</a:t>
            </a:r>
          </a:p>
          <a:p>
            <a:pPr marL="812800" indent="-812800"/>
            <a:r>
              <a:rPr lang="en-US" sz="2540" b="1" dirty="0" smtClean="0"/>
              <a:t>M3</a:t>
            </a:r>
            <a:r>
              <a:rPr lang="en-US" sz="2540" dirty="0" smtClean="0"/>
              <a:t> - 	As </a:t>
            </a:r>
            <a:r>
              <a:rPr lang="en-US" sz="2540" dirty="0"/>
              <a:t>an extension of P6, learners must consider how the additional features will enhance the original game design. This evidence could be in the form </a:t>
            </a:r>
            <a:r>
              <a:rPr lang="en-US" sz="2540" dirty="0" smtClean="0"/>
              <a:t>of a </a:t>
            </a:r>
            <a:r>
              <a:rPr lang="en-US" sz="2540" dirty="0"/>
              <a:t>podcast, report or presentation and included as an extension to P6.</a:t>
            </a:r>
          </a:p>
          <a:p>
            <a:pPr marL="812800" indent="-812800"/>
            <a:r>
              <a:rPr lang="en-US" sz="2540" b="1" dirty="0" smtClean="0"/>
              <a:t>D2</a:t>
            </a:r>
            <a:r>
              <a:rPr lang="en-US" sz="2540" dirty="0" smtClean="0"/>
              <a:t> - 	Learners must justify how the game design could be supported on multi-platforms both in terms of type of platform and the operating system used. The evidence could be in the form of a presentation, podcast or report.</a:t>
            </a:r>
            <a:endParaRPr lang="en-GB" sz="2540" dirty="0" smtClean="0">
              <a:latin typeface="Arial" panose="020B0604020202020204" pitchFamily="34" charset="0"/>
              <a:cs typeface="Arial" panose="020B0604020202020204" pitchFamily="34" charset="0"/>
            </a:endParaRPr>
          </a:p>
        </p:txBody>
      </p:sp>
      <p:sp>
        <p:nvSpPr>
          <p:cNvPr id="6" name="Title 1"/>
          <p:cNvSpPr txBox="1">
            <a:spLocks/>
          </p:cNvSpPr>
          <p:nvPr/>
        </p:nvSpPr>
        <p:spPr>
          <a:xfrm>
            <a:off x="35496" y="0"/>
            <a:ext cx="7704856"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4200" dirty="0"/>
              <a:t>Assessment Criterion </a:t>
            </a:r>
            <a:r>
              <a:rPr lang="en-GB" sz="4200" dirty="0" smtClean="0"/>
              <a:t>P5, M2, D1</a:t>
            </a:r>
            <a:endParaRPr lang="en-GB" sz="4200" dirty="0"/>
          </a:p>
        </p:txBody>
      </p:sp>
    </p:spTree>
    <p:extLst>
      <p:ext uri="{BB962C8B-B14F-4D97-AF65-F5344CB8AC3E}">
        <p14:creationId xmlns:p14="http://schemas.microsoft.com/office/powerpoint/2010/main" val="215829060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52736"/>
            <a:ext cx="8712968" cy="5542513"/>
          </a:xfrm>
          <a:prstGeom prst="rect">
            <a:avLst/>
          </a:prstGeom>
        </p:spPr>
        <p:txBody>
          <a:bodyPr wrap="square" numCol="2">
            <a:spAutoFit/>
          </a:bodyPr>
          <a:lstStyle/>
          <a:p>
            <a:r>
              <a:rPr lang="en-GB" sz="2200" b="1" dirty="0"/>
              <a:t>4.1. Additional features, e.g.:</a:t>
            </a:r>
          </a:p>
          <a:p>
            <a:pPr marL="285750" indent="-285750">
              <a:buFont typeface="Wingdings" panose="05000000000000000000" pitchFamily="2" charset="2"/>
              <a:buChar char="§"/>
            </a:pPr>
            <a:r>
              <a:rPr lang="en-US" sz="2200" dirty="0" smtClean="0"/>
              <a:t>ability </a:t>
            </a:r>
            <a:r>
              <a:rPr lang="en-US" sz="2200" dirty="0"/>
              <a:t>to play on alternative platforms</a:t>
            </a:r>
          </a:p>
          <a:p>
            <a:pPr marL="285750" indent="-285750">
              <a:buFont typeface="Wingdings" panose="05000000000000000000" pitchFamily="2" charset="2"/>
              <a:buChar char="§"/>
            </a:pPr>
            <a:r>
              <a:rPr lang="en-GB" sz="2200" dirty="0" smtClean="0"/>
              <a:t>built-in </a:t>
            </a:r>
            <a:r>
              <a:rPr lang="en-GB" sz="2200" dirty="0"/>
              <a:t>help facilities</a:t>
            </a:r>
          </a:p>
          <a:p>
            <a:pPr marL="285750" indent="-285750">
              <a:buFont typeface="Wingdings" panose="05000000000000000000" pitchFamily="2" charset="2"/>
              <a:buChar char="§"/>
            </a:pPr>
            <a:r>
              <a:rPr lang="en-GB" sz="2200" dirty="0" smtClean="0"/>
              <a:t>cheats</a:t>
            </a:r>
            <a:endParaRPr lang="en-GB" sz="2200" dirty="0"/>
          </a:p>
          <a:p>
            <a:pPr marL="285750" indent="-285750">
              <a:buFont typeface="Wingdings" panose="05000000000000000000" pitchFamily="2" charset="2"/>
              <a:buChar char="§"/>
            </a:pPr>
            <a:r>
              <a:rPr lang="en-GB" sz="2200" dirty="0" smtClean="0"/>
              <a:t>bonus </a:t>
            </a:r>
            <a:r>
              <a:rPr lang="en-GB" sz="2200" dirty="0"/>
              <a:t>scores</a:t>
            </a:r>
          </a:p>
          <a:p>
            <a:pPr marL="285750" indent="-285750">
              <a:buFont typeface="Wingdings" panose="05000000000000000000" pitchFamily="2" charset="2"/>
              <a:buChar char="§"/>
            </a:pPr>
            <a:r>
              <a:rPr lang="en-GB" sz="2200" dirty="0" smtClean="0"/>
              <a:t>bonus </a:t>
            </a:r>
            <a:r>
              <a:rPr lang="en-GB" sz="2200" dirty="0"/>
              <a:t>levels</a:t>
            </a:r>
          </a:p>
          <a:p>
            <a:pPr marL="285750" indent="-285750">
              <a:buFont typeface="Wingdings" panose="05000000000000000000" pitchFamily="2" charset="2"/>
              <a:buChar char="§"/>
            </a:pPr>
            <a:r>
              <a:rPr lang="en-GB" sz="2200" dirty="0" smtClean="0"/>
              <a:t>enhanced </a:t>
            </a:r>
            <a:r>
              <a:rPr lang="en-GB" sz="2200" dirty="0"/>
              <a:t>sound</a:t>
            </a:r>
          </a:p>
          <a:p>
            <a:pPr marL="285750" indent="-285750">
              <a:buFont typeface="Wingdings" panose="05000000000000000000" pitchFamily="2" charset="2"/>
              <a:buChar char="§"/>
            </a:pPr>
            <a:r>
              <a:rPr lang="en-GB" sz="2200" dirty="0" smtClean="0"/>
              <a:t>auto </a:t>
            </a:r>
            <a:r>
              <a:rPr lang="en-GB" sz="2200" dirty="0"/>
              <a:t>save</a:t>
            </a:r>
          </a:p>
          <a:p>
            <a:pPr marL="285750" indent="-285750">
              <a:buFont typeface="Wingdings" panose="05000000000000000000" pitchFamily="2" charset="2"/>
              <a:buChar char="§"/>
            </a:pPr>
            <a:r>
              <a:rPr lang="en-GB" sz="2200" dirty="0" smtClean="0"/>
              <a:t>optional </a:t>
            </a:r>
            <a:r>
              <a:rPr lang="en-GB" sz="2200" dirty="0"/>
              <a:t>extras (e.g. add-ons).</a:t>
            </a:r>
          </a:p>
          <a:p>
            <a:r>
              <a:rPr lang="en-US" sz="2200" b="1" dirty="0"/>
              <a:t>4.2. Benefits of additional features, e.g.:</a:t>
            </a:r>
          </a:p>
          <a:p>
            <a:pPr marL="285750" indent="-285750">
              <a:buFont typeface="Wingdings" panose="05000000000000000000" pitchFamily="2" charset="2"/>
              <a:buChar char="§"/>
            </a:pPr>
            <a:r>
              <a:rPr lang="en-GB" sz="2200" dirty="0" smtClean="0"/>
              <a:t>enhanced </a:t>
            </a:r>
            <a:r>
              <a:rPr lang="en-GB" sz="2200" dirty="0"/>
              <a:t>enjoyment</a:t>
            </a:r>
          </a:p>
          <a:p>
            <a:pPr marL="285750" indent="-285750">
              <a:buFont typeface="Wingdings" panose="05000000000000000000" pitchFamily="2" charset="2"/>
              <a:buChar char="§"/>
            </a:pPr>
            <a:r>
              <a:rPr lang="en-GB" sz="2200" dirty="0" smtClean="0"/>
              <a:t>increased </a:t>
            </a:r>
            <a:r>
              <a:rPr lang="en-GB" sz="2200" dirty="0"/>
              <a:t>complexity</a:t>
            </a:r>
          </a:p>
          <a:p>
            <a:pPr marL="285750" indent="-285750">
              <a:buFont typeface="Wingdings" panose="05000000000000000000" pitchFamily="2" charset="2"/>
              <a:buChar char="§"/>
            </a:pPr>
            <a:r>
              <a:rPr lang="en-GB" sz="2200" dirty="0" smtClean="0"/>
              <a:t>additional </a:t>
            </a:r>
            <a:r>
              <a:rPr lang="en-GB" sz="2200" dirty="0"/>
              <a:t>element of surprise</a:t>
            </a:r>
          </a:p>
          <a:p>
            <a:pPr marL="285750" indent="-285750">
              <a:buFont typeface="Wingdings" panose="05000000000000000000" pitchFamily="2" charset="2"/>
              <a:buChar char="§"/>
            </a:pPr>
            <a:r>
              <a:rPr lang="en-US" sz="2200" dirty="0" smtClean="0"/>
              <a:t>aids </a:t>
            </a:r>
            <a:r>
              <a:rPr lang="en-US" sz="2200" dirty="0"/>
              <a:t>collaborative and interactive gaming</a:t>
            </a:r>
          </a:p>
          <a:p>
            <a:pPr marL="285750" indent="-285750">
              <a:buFont typeface="Wingdings" panose="05000000000000000000" pitchFamily="2" charset="2"/>
              <a:buChar char="§"/>
            </a:pPr>
            <a:r>
              <a:rPr lang="en-US" sz="2200" dirty="0" smtClean="0"/>
              <a:t>player </a:t>
            </a:r>
            <a:r>
              <a:rPr lang="en-US" sz="2200" dirty="0"/>
              <a:t>more likely to recommend game to friends</a:t>
            </a:r>
          </a:p>
          <a:p>
            <a:pPr marL="285750" indent="-285750">
              <a:buFont typeface="Wingdings" panose="05000000000000000000" pitchFamily="2" charset="2"/>
              <a:buChar char="§"/>
            </a:pPr>
            <a:r>
              <a:rPr lang="en-GB" sz="2200" dirty="0" smtClean="0"/>
              <a:t>stimulates </a:t>
            </a:r>
            <a:r>
              <a:rPr lang="en-GB" sz="2200" dirty="0"/>
              <a:t>hand-eye co-ordination</a:t>
            </a:r>
          </a:p>
          <a:p>
            <a:pPr marL="285750" indent="-285750">
              <a:buFont typeface="Wingdings" panose="05000000000000000000" pitchFamily="2" charset="2"/>
              <a:buChar char="§"/>
            </a:pPr>
            <a:r>
              <a:rPr lang="en-GB" sz="2200" dirty="0" smtClean="0"/>
              <a:t>brain </a:t>
            </a:r>
            <a:r>
              <a:rPr lang="en-GB" sz="2200" dirty="0"/>
              <a:t>training</a:t>
            </a:r>
          </a:p>
          <a:p>
            <a:pPr marL="285750" indent="-285750">
              <a:buFont typeface="Wingdings" panose="05000000000000000000" pitchFamily="2" charset="2"/>
              <a:buChar char="§"/>
            </a:pPr>
            <a:r>
              <a:rPr lang="en-GB" sz="2200" dirty="0" smtClean="0"/>
              <a:t>retains </a:t>
            </a:r>
            <a:r>
              <a:rPr lang="en-GB" sz="2200" dirty="0"/>
              <a:t>player interest</a:t>
            </a:r>
          </a:p>
          <a:p>
            <a:pPr marL="285750" indent="-285750">
              <a:buFont typeface="Wingdings" panose="05000000000000000000" pitchFamily="2" charset="2"/>
              <a:buChar char="§"/>
            </a:pPr>
            <a:r>
              <a:rPr lang="en-GB" sz="2200" dirty="0" smtClean="0"/>
              <a:t>aids </a:t>
            </a:r>
            <a:r>
              <a:rPr lang="en-GB" sz="2200" dirty="0"/>
              <a:t>movement</a:t>
            </a:r>
          </a:p>
          <a:p>
            <a:pPr marL="285750" indent="-285750">
              <a:buFont typeface="Wingdings" panose="05000000000000000000" pitchFamily="2" charset="2"/>
              <a:buChar char="§"/>
            </a:pPr>
            <a:r>
              <a:rPr lang="en-GB" sz="2200" dirty="0" smtClean="0"/>
              <a:t>aids </a:t>
            </a:r>
            <a:r>
              <a:rPr lang="en-GB" sz="2200" dirty="0"/>
              <a:t>education</a:t>
            </a:r>
          </a:p>
          <a:p>
            <a:r>
              <a:rPr lang="en-GB" sz="2200" b="1" dirty="0"/>
              <a:t>4.3. Multi-platform opportunities, e.g.:</a:t>
            </a:r>
          </a:p>
          <a:p>
            <a:pPr marL="285750" indent="-285750">
              <a:buFont typeface="Wingdings" panose="05000000000000000000" pitchFamily="2" charset="2"/>
              <a:buChar char="§"/>
            </a:pPr>
            <a:r>
              <a:rPr lang="en-GB" sz="2200" dirty="0" smtClean="0"/>
              <a:t>standalone</a:t>
            </a:r>
            <a:endParaRPr lang="en-GB" sz="2200" dirty="0"/>
          </a:p>
          <a:p>
            <a:pPr marL="285750" indent="-285750">
              <a:buFont typeface="Wingdings" panose="05000000000000000000" pitchFamily="2" charset="2"/>
              <a:buChar char="§"/>
            </a:pPr>
            <a:r>
              <a:rPr lang="en-GB" sz="2200" dirty="0" smtClean="0"/>
              <a:t>mobile </a:t>
            </a:r>
            <a:r>
              <a:rPr lang="en-GB" sz="2200" dirty="0"/>
              <a:t>(e.g. smartphone)</a:t>
            </a:r>
          </a:p>
          <a:p>
            <a:pPr marL="285750" indent="-285750">
              <a:buFont typeface="Wingdings" panose="05000000000000000000" pitchFamily="2" charset="2"/>
              <a:buChar char="§"/>
            </a:pPr>
            <a:r>
              <a:rPr lang="en-GB" sz="2200" dirty="0" smtClean="0"/>
              <a:t>networked</a:t>
            </a:r>
            <a:endParaRPr lang="en-GB" sz="2200" dirty="0"/>
          </a:p>
          <a:p>
            <a:pPr marL="285750" indent="-285750">
              <a:buFont typeface="Wingdings" panose="05000000000000000000" pitchFamily="2" charset="2"/>
              <a:buChar char="§"/>
            </a:pPr>
            <a:r>
              <a:rPr lang="en-GB" sz="2200" dirty="0" smtClean="0"/>
              <a:t>internet</a:t>
            </a:r>
            <a:endParaRPr lang="en-GB" sz="2200" dirty="0"/>
          </a:p>
          <a:p>
            <a:pPr marL="285750" indent="-285750">
              <a:buFont typeface="Wingdings" panose="05000000000000000000" pitchFamily="2" charset="2"/>
              <a:buChar char="§"/>
            </a:pPr>
            <a:r>
              <a:rPr lang="en-GB" sz="2200" dirty="0" smtClean="0"/>
              <a:t>different </a:t>
            </a:r>
            <a:r>
              <a:rPr lang="en-GB" sz="2200" dirty="0"/>
              <a:t>operating systems</a:t>
            </a:r>
            <a:endParaRPr lang="en-US" sz="220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dirty="0" smtClean="0"/>
              <a:t>LO4 - Assessment Criterion</a:t>
            </a:r>
            <a:endParaRPr lang="en-GB" sz="4000" dirty="0" smtClean="0"/>
          </a:p>
        </p:txBody>
      </p:sp>
    </p:spTree>
    <p:extLst>
      <p:ext uri="{BB962C8B-B14F-4D97-AF65-F5344CB8AC3E}">
        <p14:creationId xmlns:p14="http://schemas.microsoft.com/office/powerpoint/2010/main" val="174800850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046341"/>
            <a:ext cx="8712968" cy="5647700"/>
          </a:xfrm>
          <a:prstGeom prst="rect">
            <a:avLst/>
          </a:prstGeom>
        </p:spPr>
        <p:txBody>
          <a:bodyPr wrap="square">
            <a:spAutoFit/>
          </a:bodyPr>
          <a:lstStyle/>
          <a:p>
            <a:r>
              <a:rPr lang="en-GB" sz="1900" b="1" dirty="0"/>
              <a:t>Progress Game Hut </a:t>
            </a:r>
            <a:endParaRPr lang="en-GB" sz="1900" dirty="0" smtClean="0"/>
          </a:p>
          <a:p>
            <a:r>
              <a:rPr lang="en-GB" sz="1900" b="1" dirty="0" smtClean="0"/>
              <a:t>Part </a:t>
            </a:r>
            <a:r>
              <a:rPr lang="en-GB" sz="1900" b="1" dirty="0"/>
              <a:t>A </a:t>
            </a:r>
          </a:p>
          <a:p>
            <a:pPr marL="285750" indent="-285750">
              <a:buClr>
                <a:srgbClr val="C00000"/>
              </a:buClr>
              <a:buSzPct val="68000"/>
              <a:buFont typeface="Arial" panose="020B0604020202020204" pitchFamily="34" charset="0"/>
              <a:buChar char="►"/>
            </a:pPr>
            <a:r>
              <a:rPr lang="en-US" sz="1900" dirty="0"/>
              <a:t>You are a junior game designer at Progress Game Hut. To gain a promotion as a fully endorsed game designer your manager, Harry has asked you to explain to the rest of the game design team the fundamental concepts of game design. </a:t>
            </a:r>
          </a:p>
          <a:p>
            <a:r>
              <a:rPr lang="en-GB" sz="1900" b="1" dirty="0"/>
              <a:t>Part B </a:t>
            </a:r>
          </a:p>
          <a:p>
            <a:r>
              <a:rPr lang="en-US" sz="1900" b="1" dirty="0"/>
              <a:t>Design, create, test and evaluate a game. </a:t>
            </a:r>
          </a:p>
          <a:p>
            <a:pPr marL="285750" indent="-285750">
              <a:buClr>
                <a:srgbClr val="C00000"/>
              </a:buClr>
              <a:buSzPct val="68000"/>
              <a:buFont typeface="Arial" panose="020B0604020202020204" pitchFamily="34" charset="0"/>
              <a:buChar char="►"/>
            </a:pPr>
            <a:r>
              <a:rPr lang="en-US" sz="1900" dirty="0"/>
              <a:t>You have now been allocated a new assignment. Harry wants Progress Game Hut to release a new gaming concept for each blockbuster movie as they are released throughout the year. </a:t>
            </a:r>
            <a:endParaRPr lang="en-US" sz="1900" dirty="0" smtClean="0"/>
          </a:p>
          <a:p>
            <a:pPr marL="285750" indent="-285750">
              <a:buClr>
                <a:srgbClr val="C00000"/>
              </a:buClr>
              <a:buSzPct val="68000"/>
              <a:buFont typeface="Arial" panose="020B0604020202020204" pitchFamily="34" charset="0"/>
              <a:buChar char="►"/>
            </a:pPr>
            <a:r>
              <a:rPr lang="en-US" sz="1900" dirty="0" smtClean="0"/>
              <a:t>Your </a:t>
            </a:r>
            <a:r>
              <a:rPr lang="en-US" sz="1900" dirty="0"/>
              <a:t>brief is to choose a film from future movie releases and design a game to promote the movie. You could choose a concept linked to a franchise e.g. ‘007’, ‘Star Wars’, ‘Toy Story’, ‘Despicable Me’ or a completely new blockbuster. </a:t>
            </a:r>
            <a:endParaRPr lang="en-US" sz="1900" dirty="0" smtClean="0"/>
          </a:p>
          <a:p>
            <a:pPr marL="285750" indent="-285750">
              <a:buClr>
                <a:srgbClr val="C00000"/>
              </a:buClr>
              <a:buSzPct val="68000"/>
              <a:buFont typeface="Arial" panose="020B0604020202020204" pitchFamily="34" charset="0"/>
              <a:buChar char="►"/>
            </a:pPr>
            <a:r>
              <a:rPr lang="en-US" sz="1900" dirty="0" smtClean="0"/>
              <a:t>The </a:t>
            </a:r>
            <a:r>
              <a:rPr lang="en-US" sz="1900" dirty="0"/>
              <a:t>aim of the game is to promote the new film through entertainment and cliff hangers. Harry aims to release the games at the same time as the blockbuster hits the cinema’s. </a:t>
            </a:r>
            <a:endParaRPr lang="en-US" sz="1900" dirty="0" smtClean="0"/>
          </a:p>
          <a:p>
            <a:pPr marL="285750" indent="-285750">
              <a:buClr>
                <a:srgbClr val="C00000"/>
              </a:buClr>
              <a:buSzPct val="68000"/>
              <a:buFont typeface="Arial" panose="020B0604020202020204" pitchFamily="34" charset="0"/>
              <a:buChar char="►"/>
            </a:pPr>
            <a:r>
              <a:rPr lang="en-US" sz="1900" dirty="0" smtClean="0"/>
              <a:t>He </a:t>
            </a:r>
            <a:r>
              <a:rPr lang="en-US" sz="1900" dirty="0"/>
              <a:t>has asked you to think carefully about the target audience. </a:t>
            </a: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Unit 15 – Scenario – Progress Game Hut</a:t>
            </a:r>
            <a:endParaRPr lang="en-GB" sz="3200" dirty="0" smtClean="0"/>
          </a:p>
        </p:txBody>
      </p:sp>
    </p:spTree>
    <p:extLst>
      <p:ext uri="{BB962C8B-B14F-4D97-AF65-F5344CB8AC3E}">
        <p14:creationId xmlns:p14="http://schemas.microsoft.com/office/powerpoint/2010/main" val="224853820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552729" cy="5683094"/>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30" dirty="0" smtClean="0"/>
              <a:t>You </a:t>
            </a:r>
            <a:r>
              <a:rPr lang="en-US" sz="1730" dirty="0"/>
              <a:t>are required to recommend additional features that will improve the game design. The evidence could be in the form of a report, podcast, presentation, design documentation</a:t>
            </a:r>
            <a:r>
              <a:rPr lang="en-US" sz="1730" dirty="0" smtClean="0"/>
              <a:t>.</a:t>
            </a:r>
          </a:p>
          <a:p>
            <a:pPr marL="355600" indent="-355600">
              <a:buClr>
                <a:srgbClr val="C00000"/>
              </a:buClr>
              <a:buSzPct val="68000"/>
              <a:buFont typeface="Arial" panose="020B0604020202020204" pitchFamily="34" charset="0"/>
              <a:buChar char="►"/>
              <a:tabLst>
                <a:tab pos="722313" algn="l"/>
              </a:tabLst>
            </a:pPr>
            <a:r>
              <a:rPr lang="en-US" sz="1730" dirty="0" smtClean="0"/>
              <a:t>There are two forms possible here, features to improve the game and features to extend the game.</a:t>
            </a:r>
            <a:endParaRPr lang="en-US" sz="1730" dirty="0"/>
          </a:p>
          <a:p>
            <a:pPr marL="355600" indent="-355600">
              <a:buClr>
                <a:srgbClr val="C00000"/>
              </a:buClr>
              <a:buSzPct val="68000"/>
              <a:buFont typeface="Arial" panose="020B0604020202020204" pitchFamily="34" charset="0"/>
              <a:buChar char="►"/>
              <a:tabLst>
                <a:tab pos="722313" algn="l"/>
              </a:tabLst>
            </a:pPr>
            <a:r>
              <a:rPr lang="en-GB" sz="1730" dirty="0" smtClean="0"/>
              <a:t>Most modern games have an extension strategy in the form of additional content to keep the users loyal. These come in several forms:</a:t>
            </a:r>
          </a:p>
          <a:p>
            <a:pPr marL="812800" lvl="1" indent="-355600">
              <a:buClr>
                <a:srgbClr val="C00000"/>
              </a:buClr>
              <a:buSzPct val="68000"/>
              <a:buFont typeface="Arial" panose="020B0604020202020204" pitchFamily="34" charset="0"/>
              <a:buChar char="►"/>
              <a:tabLst>
                <a:tab pos="722313" algn="l"/>
              </a:tabLst>
            </a:pPr>
            <a:r>
              <a:rPr lang="en-GB" sz="1730" b="1" dirty="0" smtClean="0"/>
              <a:t>New Areas </a:t>
            </a:r>
            <a:r>
              <a:rPr lang="en-GB" sz="1730" dirty="0" smtClean="0"/>
              <a:t>– Skyrim had new islands and new areas, WOW has new lands, GTA opened up new cities.</a:t>
            </a:r>
          </a:p>
          <a:p>
            <a:pPr marL="812800" lvl="1" indent="-355600">
              <a:buClr>
                <a:srgbClr val="C00000"/>
              </a:buClr>
              <a:buSzPct val="68000"/>
              <a:buFont typeface="Arial" panose="020B0604020202020204" pitchFamily="34" charset="0"/>
              <a:buChar char="►"/>
              <a:tabLst>
                <a:tab pos="722313" algn="l"/>
              </a:tabLst>
            </a:pPr>
            <a:r>
              <a:rPr lang="en-GB" sz="1730" b="1" dirty="0" smtClean="0"/>
              <a:t>New Characters </a:t>
            </a:r>
            <a:r>
              <a:rPr lang="en-GB" sz="1730" dirty="0" smtClean="0"/>
              <a:t>– Unlocked or added characters like those in Mortal </a:t>
            </a:r>
            <a:r>
              <a:rPr lang="en-GB" sz="1730" dirty="0" err="1" smtClean="0"/>
              <a:t>Kombat</a:t>
            </a:r>
            <a:r>
              <a:rPr lang="en-GB" sz="1730" dirty="0" smtClean="0"/>
              <a:t>.</a:t>
            </a:r>
          </a:p>
          <a:p>
            <a:pPr marL="812800" lvl="1" indent="-355600">
              <a:buClr>
                <a:srgbClr val="C00000"/>
              </a:buClr>
              <a:buSzPct val="68000"/>
              <a:buFont typeface="Arial" panose="020B0604020202020204" pitchFamily="34" charset="0"/>
              <a:buChar char="►"/>
              <a:tabLst>
                <a:tab pos="722313" algn="l"/>
              </a:tabLst>
            </a:pPr>
            <a:r>
              <a:rPr lang="en-GB" sz="1730" b="1" dirty="0" smtClean="0"/>
              <a:t>New Armour </a:t>
            </a:r>
            <a:r>
              <a:rPr lang="en-GB" sz="1730" dirty="0" smtClean="0"/>
              <a:t>– Downloadable content for your characters.</a:t>
            </a:r>
          </a:p>
          <a:p>
            <a:pPr marL="812800" lvl="1" indent="-355600">
              <a:buClr>
                <a:srgbClr val="C00000"/>
              </a:buClr>
              <a:buSzPct val="68000"/>
              <a:buFont typeface="Arial" panose="020B0604020202020204" pitchFamily="34" charset="0"/>
              <a:buChar char="►"/>
              <a:tabLst>
                <a:tab pos="722313" algn="l"/>
              </a:tabLst>
            </a:pPr>
            <a:r>
              <a:rPr lang="en-GB" sz="1730" b="1" dirty="0" smtClean="0"/>
              <a:t>New Missions </a:t>
            </a:r>
            <a:r>
              <a:rPr lang="en-GB" sz="1730" dirty="0" smtClean="0"/>
              <a:t>– Same lands, new missions.</a:t>
            </a:r>
          </a:p>
          <a:p>
            <a:pPr marL="812800" lvl="1" indent="-355600">
              <a:buClr>
                <a:srgbClr val="C00000"/>
              </a:buClr>
              <a:buSzPct val="68000"/>
              <a:buFont typeface="Arial" panose="020B0604020202020204" pitchFamily="34" charset="0"/>
              <a:buChar char="►"/>
              <a:tabLst>
                <a:tab pos="722313" algn="l"/>
              </a:tabLst>
            </a:pPr>
            <a:r>
              <a:rPr lang="en-GB" sz="1730" b="1" dirty="0" smtClean="0"/>
              <a:t>New Vehicles </a:t>
            </a:r>
            <a:r>
              <a:rPr lang="en-GB" sz="1730" dirty="0" smtClean="0"/>
              <a:t>– Cars from the past, cars from the future.</a:t>
            </a:r>
          </a:p>
          <a:p>
            <a:pPr marL="812800" lvl="1" indent="-355600">
              <a:buClr>
                <a:srgbClr val="C00000"/>
              </a:buClr>
              <a:buSzPct val="68000"/>
              <a:buFont typeface="Arial" panose="020B0604020202020204" pitchFamily="34" charset="0"/>
              <a:buChar char="►"/>
              <a:tabLst>
                <a:tab pos="722313" algn="l"/>
              </a:tabLst>
            </a:pPr>
            <a:r>
              <a:rPr lang="en-GB" sz="1730" b="1" dirty="0" smtClean="0"/>
              <a:t>New Season downloads </a:t>
            </a:r>
            <a:r>
              <a:rPr lang="en-GB" sz="1730" dirty="0" smtClean="0"/>
              <a:t>– Football manager with season stats and updates each year. Different players.</a:t>
            </a:r>
          </a:p>
          <a:p>
            <a:pPr>
              <a:buClr>
                <a:srgbClr val="C00000"/>
              </a:buClr>
              <a:buSzPct val="68000"/>
              <a:tabLst>
                <a:tab pos="722313" algn="l"/>
              </a:tabLst>
            </a:pPr>
            <a:r>
              <a:rPr lang="en-GB" sz="1730" b="1" dirty="0" smtClean="0">
                <a:solidFill>
                  <a:srgbClr val="FF0000"/>
                </a:solidFill>
              </a:rPr>
              <a:t>P6.1 – Task 01 -</a:t>
            </a:r>
            <a:r>
              <a:rPr lang="en-GB" sz="1730" dirty="0" smtClean="0">
                <a:solidFill>
                  <a:srgbClr val="FF0000"/>
                </a:solidFill>
              </a:rPr>
              <a:t> For your game describe and recommend several possible extension content that would add to your game and explain in what form these would take.</a:t>
            </a:r>
            <a:endParaRPr lang="en-GB" sz="1730" dirty="0" smtClean="0">
              <a:solidFill>
                <a:srgbClr val="FF0000"/>
              </a:solidFill>
            </a:endParaRPr>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P6.1 </a:t>
            </a:r>
            <a:r>
              <a:rPr lang="en-GB" sz="3600" dirty="0" smtClean="0"/>
              <a:t>– </a:t>
            </a:r>
            <a:r>
              <a:rPr lang="en-GB" sz="3600" dirty="0" smtClean="0"/>
              <a:t>Recommend Additional Features</a:t>
            </a:r>
            <a:endParaRPr lang="en-GB" sz="3200" dirty="0" smtClean="0"/>
          </a:p>
        </p:txBody>
      </p:sp>
      <p:pic>
        <p:nvPicPr>
          <p:cNvPr id="2050" name="Picture 2" descr="Image result for dl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204864"/>
            <a:ext cx="2168823" cy="1217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tball manager new season d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39" y="1046341"/>
            <a:ext cx="2168823" cy="1115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kyrim dl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38" y="3494716"/>
            <a:ext cx="2168823" cy="11386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an turismo dl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37" y="4697716"/>
            <a:ext cx="2168823" cy="144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0943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552729" cy="5683094"/>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730" dirty="0" smtClean="0"/>
              <a:t>The features to improve the game and features to extend the game. This could be to improve the way it looks, add more detail to the backgrounds, enhance the way the character moves or the levels are formed.</a:t>
            </a:r>
            <a:endParaRPr lang="en-GB" sz="1730" dirty="0" smtClean="0"/>
          </a:p>
          <a:p>
            <a:pPr>
              <a:buClr>
                <a:srgbClr val="C00000"/>
              </a:buClr>
              <a:buSzPct val="68000"/>
              <a:tabLst>
                <a:tab pos="722313" algn="l"/>
              </a:tabLst>
            </a:pPr>
            <a:r>
              <a:rPr lang="en-GB" sz="1730" b="1" dirty="0" smtClean="0">
                <a:solidFill>
                  <a:srgbClr val="FF0000"/>
                </a:solidFill>
              </a:rPr>
              <a:t>P6.1 – Task 02 -</a:t>
            </a:r>
            <a:r>
              <a:rPr lang="en-GB" sz="1730" dirty="0" smtClean="0">
                <a:solidFill>
                  <a:srgbClr val="FF0000"/>
                </a:solidFill>
              </a:rPr>
              <a:t> For your game describe and recommend several possible enhanced features that would add to your game and explain in what form these would take.</a:t>
            </a:r>
          </a:p>
          <a:p>
            <a:pPr marL="285750" indent="-285750">
              <a:buClr>
                <a:srgbClr val="C00000"/>
              </a:buClr>
              <a:buSzPct val="68000"/>
              <a:buFont typeface="Arial" panose="020B0604020202020204" pitchFamily="34" charset="0"/>
              <a:buChar char="►"/>
              <a:tabLst>
                <a:tab pos="722313" algn="l"/>
              </a:tabLst>
            </a:pPr>
            <a:r>
              <a:rPr lang="en-GB" sz="1730" dirty="0" smtClean="0"/>
              <a:t>For my game for instance I would do the following:</a:t>
            </a:r>
          </a:p>
          <a:p>
            <a:pPr marL="622300" lvl="1" indent="-354013">
              <a:buClr>
                <a:srgbClr val="C00000"/>
              </a:buClr>
              <a:buSzPct val="68000"/>
              <a:buFont typeface="Arial" panose="020B0604020202020204" pitchFamily="34" charset="0"/>
              <a:buChar char="►"/>
            </a:pPr>
            <a:r>
              <a:rPr lang="en-GB" sz="1730" dirty="0" smtClean="0"/>
              <a:t>Increase the umber of levels in the family home to include the garden, cellar and garage, this would give it a more expansive and family feel to the game if there were references to household assets.</a:t>
            </a:r>
          </a:p>
          <a:p>
            <a:pPr marL="622300" lvl="1" indent="-354013">
              <a:buClr>
                <a:srgbClr val="C00000"/>
              </a:buClr>
              <a:buSzPct val="68000"/>
              <a:buFont typeface="Arial" panose="020B0604020202020204" pitchFamily="34" charset="0"/>
              <a:buChar char="►"/>
            </a:pPr>
            <a:r>
              <a:rPr lang="en-GB" sz="1730" dirty="0" smtClean="0"/>
              <a:t>I would expand the character range to more modern toys in order to encourage a more modern child audience with references to their current toy collections (Lego for instance)</a:t>
            </a:r>
          </a:p>
          <a:p>
            <a:pPr marL="622300" lvl="1" indent="-354013">
              <a:buClr>
                <a:srgbClr val="C00000"/>
              </a:buClr>
              <a:buSzPct val="68000"/>
              <a:buFont typeface="Arial" panose="020B0604020202020204" pitchFamily="34" charset="0"/>
              <a:buChar char="►"/>
            </a:pPr>
            <a:r>
              <a:rPr lang="en-GB" sz="1730" dirty="0" smtClean="0"/>
              <a:t>In terms of quality I would parallax scroll the background to give it a more 3D effect.</a:t>
            </a:r>
          </a:p>
          <a:p>
            <a:pPr marL="622300" lvl="1" indent="-354013">
              <a:buClr>
                <a:srgbClr val="C00000"/>
              </a:buClr>
              <a:buSzPct val="68000"/>
              <a:buFont typeface="Arial" panose="020B0604020202020204" pitchFamily="34" charset="0"/>
              <a:buChar char="►"/>
            </a:pPr>
            <a:r>
              <a:rPr lang="en-GB" sz="1730" dirty="0" smtClean="0"/>
              <a:t>Add 3D glasses to the buzz lightyear character so he can see through objects to help solve puzzles.</a:t>
            </a:r>
          </a:p>
          <a:p>
            <a:pPr marL="622300" lvl="1" indent="-354013">
              <a:buClr>
                <a:srgbClr val="C00000"/>
              </a:buClr>
              <a:buSzPct val="68000"/>
              <a:buFont typeface="Arial" panose="020B0604020202020204" pitchFamily="34" charset="0"/>
              <a:buChar char="►"/>
            </a:pPr>
            <a:r>
              <a:rPr lang="en-GB" sz="1730" dirty="0" smtClean="0"/>
              <a:t>Add in the new song from the film at the intro screen.</a:t>
            </a:r>
            <a:endParaRPr lang="en-GB" sz="1730" dirty="0" smtClean="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P6.1 </a:t>
            </a:r>
            <a:r>
              <a:rPr lang="en-GB" sz="3600" dirty="0" smtClean="0"/>
              <a:t>– </a:t>
            </a:r>
            <a:r>
              <a:rPr lang="en-GB" sz="3600" dirty="0" smtClean="0"/>
              <a:t>Recommend Additional Features</a:t>
            </a:r>
            <a:endParaRPr lang="en-GB" sz="3200" dirty="0" smtClean="0"/>
          </a:p>
        </p:txBody>
      </p:sp>
      <p:pic>
        <p:nvPicPr>
          <p:cNvPr id="2050" name="Picture 2" descr="Image result for dl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204864"/>
            <a:ext cx="2168823" cy="1217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tball manager new season dL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39" y="1046341"/>
            <a:ext cx="2168823" cy="1115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kyrim dl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38" y="3494716"/>
            <a:ext cx="2168823" cy="11386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an turismo dl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37" y="4697716"/>
            <a:ext cx="2168823" cy="144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3460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1" y="1046341"/>
            <a:ext cx="6552729" cy="5755422"/>
          </a:xfrm>
          <a:prstGeom prst="rect">
            <a:avLst/>
          </a:prstGeom>
        </p:spPr>
        <p:txBody>
          <a:bodyPr wrap="square">
            <a:spAutoFit/>
          </a:bodyPr>
          <a:lstStyle/>
          <a:p>
            <a:pPr marL="355600" indent="-355600">
              <a:buClr>
                <a:srgbClr val="C00000"/>
              </a:buClr>
              <a:buSzPct val="68000"/>
              <a:buFont typeface="Arial" panose="020B0604020202020204" pitchFamily="34" charset="0"/>
              <a:buChar char="►"/>
              <a:tabLst>
                <a:tab pos="722313" algn="l"/>
              </a:tabLst>
            </a:pPr>
            <a:r>
              <a:rPr lang="en-US" sz="1840" dirty="0"/>
              <a:t>As an extension of P6, learners must consider how the additional features will enhance the original game design. This evidence could be in the form of a podcast, report or presentation and included as an extension to P6</a:t>
            </a:r>
            <a:r>
              <a:rPr lang="en-US" sz="1840" dirty="0" smtClean="0"/>
              <a:t>.</a:t>
            </a:r>
          </a:p>
          <a:p>
            <a:pPr>
              <a:buClr>
                <a:srgbClr val="C00000"/>
              </a:buClr>
              <a:buSzPct val="68000"/>
              <a:tabLst>
                <a:tab pos="722313" algn="l"/>
              </a:tabLst>
            </a:pPr>
            <a:r>
              <a:rPr lang="en-US" sz="1840" b="1" dirty="0" smtClean="0">
                <a:solidFill>
                  <a:srgbClr val="FF0000"/>
                </a:solidFill>
              </a:rPr>
              <a:t>M3.1 – Task 03 - </a:t>
            </a:r>
            <a:r>
              <a:rPr lang="en-US" sz="1840" dirty="0" smtClean="0">
                <a:solidFill>
                  <a:srgbClr val="FF0000"/>
                </a:solidFill>
              </a:rPr>
              <a:t>In your report describe in detail how the additional features would enhance the original game design</a:t>
            </a:r>
            <a:endParaRPr lang="en-US" sz="1840" dirty="0">
              <a:solidFill>
                <a:srgbClr val="FF0000"/>
              </a:solidFill>
            </a:endParaRPr>
          </a:p>
          <a:p>
            <a:pPr marL="355600" indent="-355600">
              <a:buClr>
                <a:srgbClr val="C00000"/>
              </a:buClr>
              <a:buSzPct val="68000"/>
              <a:buFont typeface="Arial" panose="020B0604020202020204" pitchFamily="34" charset="0"/>
              <a:buChar char="►"/>
              <a:tabLst>
                <a:tab pos="722313" algn="l"/>
              </a:tabLst>
            </a:pPr>
            <a:r>
              <a:rPr lang="en-US" sz="1840" dirty="0" smtClean="0"/>
              <a:t>For this outline with each suggested change the following:</a:t>
            </a:r>
          </a:p>
          <a:p>
            <a:pPr marL="627063" lvl="1" indent="-273050">
              <a:buClr>
                <a:srgbClr val="C00000"/>
              </a:buClr>
              <a:buSzPct val="68000"/>
              <a:buFont typeface="Arial" panose="020B0604020202020204" pitchFamily="34" charset="0"/>
              <a:buChar char="►"/>
            </a:pPr>
            <a:r>
              <a:rPr lang="en-US" sz="1840" dirty="0" smtClean="0"/>
              <a:t>How the change would affect gameplay (appealing to target audience, lengthening game time, adding to the realism, in keeping with the film)</a:t>
            </a:r>
          </a:p>
          <a:p>
            <a:pPr marL="627063" lvl="1" indent="-273050">
              <a:buClr>
                <a:srgbClr val="C00000"/>
              </a:buClr>
              <a:buSzPct val="68000"/>
              <a:buFont typeface="Arial" panose="020B0604020202020204" pitchFamily="34" charset="0"/>
              <a:buChar char="►"/>
            </a:pPr>
            <a:r>
              <a:rPr lang="en-US" sz="1840" dirty="0" smtClean="0"/>
              <a:t>How it would affect the fun element (bug fixes, removing glitches, changing the way the game scenario is played out with a different character or different start)</a:t>
            </a:r>
          </a:p>
          <a:p>
            <a:pPr marL="627063" lvl="1" indent="-273050">
              <a:buClr>
                <a:srgbClr val="C00000"/>
              </a:buClr>
              <a:buSzPct val="68000"/>
              <a:buFont typeface="Arial" panose="020B0604020202020204" pitchFamily="34" charset="0"/>
              <a:buChar char="►"/>
            </a:pPr>
            <a:r>
              <a:rPr lang="en-US" sz="1840" dirty="0" smtClean="0"/>
              <a:t>How the change might be implemented (DLC, upgrade, Enhanced Version and why)</a:t>
            </a:r>
          </a:p>
          <a:p>
            <a:pPr marL="627063" lvl="1" indent="-273050">
              <a:buClr>
                <a:srgbClr val="C00000"/>
              </a:buClr>
              <a:buSzPct val="68000"/>
              <a:buFont typeface="Arial" panose="020B0604020202020204" pitchFamily="34" charset="0"/>
              <a:buChar char="►"/>
            </a:pPr>
            <a:r>
              <a:rPr lang="en-US" sz="1840" dirty="0" smtClean="0"/>
              <a:t>Issues that might arise from the improvement (losing saved games, issues downloading, file size, compatibility, location of improvements, error messages and how to report them)</a:t>
            </a:r>
            <a:endParaRPr lang="en-US" sz="1840" dirty="0"/>
          </a:p>
        </p:txBody>
      </p:sp>
      <p:sp>
        <p:nvSpPr>
          <p:cNvPr id="6" name="Title 1"/>
          <p:cNvSpPr txBox="1">
            <a:spLocks/>
          </p:cNvSpPr>
          <p:nvPr/>
        </p:nvSpPr>
        <p:spPr>
          <a:xfrm>
            <a:off x="35496" y="0"/>
            <a:ext cx="7920880" cy="6206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a:lstStyle>
          <a:p>
            <a:pPr fontAlgn="auto">
              <a:spcAft>
                <a:spcPts val="0"/>
              </a:spcAft>
            </a:pPr>
            <a:r>
              <a:rPr lang="en-GB" sz="3600" dirty="0" smtClean="0"/>
              <a:t>M3.1 </a:t>
            </a:r>
            <a:r>
              <a:rPr lang="en-GB" sz="3600" dirty="0" smtClean="0"/>
              <a:t>– </a:t>
            </a:r>
            <a:r>
              <a:rPr lang="en-GB" sz="3600" dirty="0" smtClean="0"/>
              <a:t>Recommend Additional Features</a:t>
            </a:r>
            <a:endParaRPr lang="en-GB" sz="3200" dirty="0" smtClean="0"/>
          </a:p>
        </p:txBody>
      </p:sp>
      <p:pic>
        <p:nvPicPr>
          <p:cNvPr id="4098" name="Picture 2" descr="Image result for video game bug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32240" y="1124744"/>
            <a:ext cx="2160240" cy="12248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video game bu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500560"/>
            <a:ext cx="2160240" cy="12164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video game bug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3942060"/>
            <a:ext cx="2160240" cy="12151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video game bug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32240" y="5301208"/>
            <a:ext cx="2160240" cy="132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42848"/>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Unit 1 - LO1 - Cambridge Technical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Enderoth</Template>
  <TotalTime>74590</TotalTime>
  <Words>1655</Words>
  <Application>Microsoft Office PowerPoint</Application>
  <PresentationFormat>On-screen Show (4:3)</PresentationFormat>
  <Paragraphs>145</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Lucida Sans Unicode</vt:lpstr>
      <vt:lpstr>Verdana</vt:lpstr>
      <vt:lpstr>Wingdings</vt:lpstr>
      <vt:lpstr>Wingdings 2</vt:lpstr>
      <vt:lpstr>Wingdings 3</vt:lpstr>
      <vt:lpstr>Enderoth</vt:lpstr>
      <vt:lpstr>PowerPoint Presentation</vt:lpstr>
      <vt:lpstr>Assessment Criteria</vt:lpstr>
      <vt:lpstr>LO4 – 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LO4 – Assessment Criteria</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LO1 - Know the common components of computer systems</dc:title>
  <dc:subject>eBusiness</dc:subject>
  <dc:creator>Enderoth</dc:creator>
  <cp:lastModifiedBy>Stephen Rafferty</cp:lastModifiedBy>
  <cp:revision>2046</cp:revision>
  <cp:lastPrinted>2014-01-22T18:25:48Z</cp:lastPrinted>
  <dcterms:created xsi:type="dcterms:W3CDTF">2008-03-12T11:01:44Z</dcterms:created>
  <dcterms:modified xsi:type="dcterms:W3CDTF">2018-07-14T08:46:43Z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